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 id="2147484319" r:id="rId8"/>
  </p:sldMasterIdLst>
  <p:notesMasterIdLst>
    <p:notesMasterId r:id="rId17"/>
  </p:notesMasterIdLst>
  <p:handoutMasterIdLst>
    <p:handoutMasterId r:id="rId18"/>
  </p:handoutMasterIdLst>
  <p:sldIdLst>
    <p:sldId id="425" r:id="rId9"/>
    <p:sldId id="332" r:id="rId10"/>
    <p:sldId id="545" r:id="rId11"/>
    <p:sldId id="544" r:id="rId12"/>
    <p:sldId id="538" r:id="rId13"/>
    <p:sldId id="577" r:id="rId14"/>
    <p:sldId id="541" r:id="rId15"/>
    <p:sldId id="584" r:id="rId16"/>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den, Andrea" initials="GA" lastIdx="29" clrIdx="0">
    <p:extLst>
      <p:ext uri="{19B8F6BF-5375-455C-9EA6-DF929625EA0E}">
        <p15:presenceInfo xmlns:p15="http://schemas.microsoft.com/office/powerpoint/2012/main" userId="S-1-5-21-1472932569-214068005-926709054-60044" providerId="AD"/>
      </p:ext>
    </p:extLst>
  </p:cmAuthor>
  <p:cmAuthor id="2" name="Mackeviciene, Asta" initials="MA" lastIdx="12" clrIdx="1">
    <p:extLst>
      <p:ext uri="{19B8F6BF-5375-455C-9EA6-DF929625EA0E}">
        <p15:presenceInfo xmlns:p15="http://schemas.microsoft.com/office/powerpoint/2012/main" userId="S-1-5-21-1472932569-214068005-926709054-44580" providerId="AD"/>
      </p:ext>
    </p:extLst>
  </p:cmAuthor>
  <p:cmAuthor id="3" name="Bailey, Bersheril" initials="BB" lastIdx="5" clrIdx="2">
    <p:extLst>
      <p:ext uri="{19B8F6BF-5375-455C-9EA6-DF929625EA0E}">
        <p15:presenceInfo xmlns:p15="http://schemas.microsoft.com/office/powerpoint/2012/main" userId="S-1-5-21-1472932569-214068005-926709054-44694" providerId="AD"/>
      </p:ext>
    </p:extLst>
  </p:cmAuthor>
  <p:cmAuthor id="4" name="Wallace, Sharon" initials="WS" lastIdx="1" clrIdx="3">
    <p:extLst>
      <p:ext uri="{19B8F6BF-5375-455C-9EA6-DF929625EA0E}">
        <p15:presenceInfo xmlns:p15="http://schemas.microsoft.com/office/powerpoint/2012/main" userId="S-1-5-21-1472932569-214068005-926709054-18150" providerId="AD"/>
      </p:ext>
    </p:extLst>
  </p:cmAuthor>
  <p:cmAuthor id="5" name="Sacco, Helen" initials="SH" lastIdx="6" clrIdx="4">
    <p:extLst>
      <p:ext uri="{19B8F6BF-5375-455C-9EA6-DF929625EA0E}">
        <p15:presenceInfo xmlns:p15="http://schemas.microsoft.com/office/powerpoint/2012/main" userId="S-1-5-21-1472932569-214068005-926709054-60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91"/>
    <a:srgbClr val="018FB5"/>
    <a:srgbClr val="2E4488"/>
    <a:srgbClr val="000000"/>
    <a:srgbClr val="FDB813"/>
    <a:srgbClr val="FFC425"/>
    <a:srgbClr val="008080"/>
    <a:srgbClr val="E1E1E1"/>
    <a:srgbClr val="4E6128"/>
    <a:srgbClr val="FF8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6444" autoAdjust="0"/>
  </p:normalViewPr>
  <p:slideViewPr>
    <p:cSldViewPr snapToGrid="0">
      <p:cViewPr varScale="1">
        <p:scale>
          <a:sx n="87" d="100"/>
          <a:sy n="87" d="100"/>
        </p:scale>
        <p:origin x="2364" y="66"/>
      </p:cViewPr>
      <p:guideLst>
        <p:guide orient="horz"/>
        <p:guide/>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Welcome to this presentation of the Great Lakes Comprehensive Center. The purpose of this presentation is to provide a brief overview of how a comprehensive center might support a state education agency (SEA) in building an online technical assistance repository. The presentation also includes information about the process that the Great Lakes Comprehensive Center used with the Michigan Department of Education (MDE) in developing a repository. As a result of convening with multiple SEA stakeholders and technical assistance providers, MDE now showcases a repository that might serve as an example to other states that are interested in creating a private organizational space in which information about all technical assistance services is housed.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022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Let’s begin by defining what is meant by a technical assistance repository. In this case, a technical assistance repository is an electronic storage place where detailed information about technical assistance projects is housed. Numerous platform possibilities exist for such a repository, and where an SEA chooses to house its information will depend largely on resources, time, user preferences, and a host of other factors. MDE, the SEA highlighted in this example, elected to use SharePoint for reasons that will be described later in the presentation.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40234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So what are some of the benefits of developing a technical assistance repository? </a:t>
            </a:r>
          </a:p>
          <a:p>
            <a:pPr marL="171450" indent="-171450">
              <a:buFont typeface="Arial" panose="020B0604020202020204" pitchFamily="34" charset="0"/>
              <a:buChar char="•"/>
            </a:pPr>
            <a:r>
              <a:rPr lang="en-US" dirty="0"/>
              <a:t>A repository presents an organized way of listing all technical assistance work being done in a state department of education (i.e., SEA).</a:t>
            </a:r>
          </a:p>
          <a:p>
            <a:pPr marL="171450" indent="-171450">
              <a:buFont typeface="Arial" panose="020B0604020202020204" pitchFamily="34" charset="0"/>
              <a:buChar char="•"/>
            </a:pPr>
            <a:r>
              <a:rPr lang="en-US" dirty="0"/>
              <a:t>A repository can provide a way to compare the work being done on various technical assistance projects in terms of timelines, topic, the SEA offices working with technical assistance centers, and so forth.</a:t>
            </a:r>
          </a:p>
          <a:p>
            <a:pPr marL="171450" indent="-171450">
              <a:buFont typeface="Arial" panose="020B0604020202020204" pitchFamily="34" charset="0"/>
              <a:buChar char="•"/>
            </a:pPr>
            <a:r>
              <a:rPr lang="en-US" dirty="0"/>
              <a:t>A repository also can provide lots of details about technical assistance projects, such as project goals, outcomes, timelines, key staff, and information about the technical assistance center involved in the project. </a:t>
            </a:r>
          </a:p>
          <a:p>
            <a:pPr marL="0" indent="0">
              <a:buFontTx/>
              <a:buNone/>
            </a:pPr>
            <a:endParaRPr lang="en-US" dirty="0"/>
          </a:p>
          <a:p>
            <a:pPr marL="0" indent="0">
              <a:buFontTx/>
              <a:buNone/>
            </a:pPr>
            <a:r>
              <a:rPr lang="en-US" dirty="0"/>
              <a:t>A technical assistance repository can be tailored to meet the needs of the people who use it!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81096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It is largely up to the SEA staff to determine who will have access to the technical assistance repository. In most cases, however, SEA staff will have the rights and privileges of accessing, reviewing, and modifying the information. Why? Because the information in a repository is designed to keep SEA staff informed about technical assistance work, foster cross-office collaboration, and serve as a collaboration tool for coordinating and aligning technical assistance services and resources.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58519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Because the repository will be used primarily by SEA staff, they should be heavily involved in its development. Key contributors might include the following:</a:t>
            </a:r>
          </a:p>
          <a:p>
            <a:pPr marL="171450" indent="-171450">
              <a:buFont typeface="Arial" panose="020B0604020202020204" pitchFamily="34" charset="0"/>
              <a:buChar char="•"/>
            </a:pPr>
            <a:r>
              <a:rPr lang="en-US" dirty="0"/>
              <a:t>SEA leaders, including office directors and managers</a:t>
            </a:r>
          </a:p>
          <a:p>
            <a:pPr marL="171450" indent="-171450">
              <a:buFont typeface="Arial" panose="020B0604020202020204" pitchFamily="34" charset="0"/>
              <a:buChar char="•"/>
            </a:pPr>
            <a:r>
              <a:rPr lang="en-US" dirty="0"/>
              <a:t>SEA staff also should play a key role in providing their thoughts and perspectives on the setup and function of the system</a:t>
            </a:r>
          </a:p>
          <a:p>
            <a:pPr marL="171450" indent="-171450">
              <a:buFont typeface="Arial" panose="020B0604020202020204" pitchFamily="34" charset="0"/>
              <a:buChar char="•"/>
            </a:pPr>
            <a:r>
              <a:rPr lang="en-US" dirty="0"/>
              <a:t>SEA information technology (IT) staff will play an important role in using their expertise to set up the online platform and getting the system up and running</a:t>
            </a:r>
          </a:p>
          <a:p>
            <a:pPr marL="171450" indent="-171450">
              <a:buFont typeface="Arial" panose="020B0604020202020204" pitchFamily="34" charset="0"/>
              <a:buChar char="•"/>
            </a:pPr>
            <a:r>
              <a:rPr lang="en-US" dirty="0"/>
              <a:t>Naturally, the SEA will have the leadership and support of the comprehensive center. Other contractors, such as IT specialists and technical assistance service providers (e.g., those with whom the department has strong ties), can support the work as needed.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29544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In the case of MDE, the Great Lakes Comprehensive Center solicited the support of key contributors similar to those outlined in the previous slide; they included MDE office directors, IT specialists, and IT contractors. In this way, a variety of needs and perspectives were represented in the development of the system.</a:t>
            </a:r>
          </a:p>
          <a:p>
            <a:endParaRPr lang="en-US" dirty="0"/>
          </a:p>
          <a:p>
            <a:r>
              <a:rPr lang="en-US" dirty="0"/>
              <a:t>As IT specialists and contractors laid the groundwork for the logistical features of the online platform, representatives from MDE offices and the Great Lakes Comprehensive Center worked with technical assistance service providers to gather detailed project information to populate the fields with essential information for the repository.</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60632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The process for planning and developing the online technical assistance repository can be lengthy. The steps include the following:</a:t>
            </a:r>
          </a:p>
          <a:p>
            <a:pPr marL="171450" indent="-171450">
              <a:buFont typeface="Arial" panose="020B0604020202020204" pitchFamily="34" charset="0"/>
              <a:buChar char="•"/>
            </a:pPr>
            <a:r>
              <a:rPr lang="en-US" dirty="0"/>
              <a:t>Conduct a needs assessment to better understand an SEA’s current technical assistance and organizational challenges.</a:t>
            </a:r>
          </a:p>
          <a:p>
            <a:pPr marL="171450" indent="-171450">
              <a:buFont typeface="Arial" panose="020B0604020202020204" pitchFamily="34" charset="0"/>
              <a:buChar char="•"/>
            </a:pPr>
            <a:r>
              <a:rPr lang="en-US" dirty="0"/>
              <a:t>Convene a team of individuals who have an interest in getting the project off the ground. </a:t>
            </a:r>
          </a:p>
          <a:p>
            <a:pPr marL="171450" indent="-171450">
              <a:buFont typeface="Arial" panose="020B0604020202020204" pitchFamily="34" charset="0"/>
              <a:buChar char="•"/>
            </a:pPr>
            <a:r>
              <a:rPr lang="en-US" dirty="0"/>
              <a:t>Determine what information would be included in a repository as well as the appropriate platform to house the information.</a:t>
            </a:r>
          </a:p>
          <a:p>
            <a:pPr marL="171450" indent="-171450">
              <a:buFont typeface="Arial" panose="020B0604020202020204" pitchFamily="34" charset="0"/>
              <a:buChar char="•"/>
            </a:pPr>
            <a:r>
              <a:rPr lang="en-US" dirty="0"/>
              <a:t>Once the platform has been determined, IT specialists can work with staff to develop the repository—including predetermined fields.</a:t>
            </a:r>
          </a:p>
          <a:p>
            <a:pPr marL="171450" indent="-171450">
              <a:buFont typeface="Arial" panose="020B0604020202020204" pitchFamily="34" charset="0"/>
              <a:buChar char="•"/>
            </a:pPr>
            <a:r>
              <a:rPr lang="en-US" dirty="0"/>
              <a:t>Finally, populate the repository, determine how it will be used, and make it accessible to SEA staff. </a:t>
            </a:r>
          </a:p>
          <a:p>
            <a:pPr marL="0" indent="0">
              <a:buFontTx/>
              <a:buNone/>
            </a:pPr>
            <a:endParaRPr lang="en-US" dirty="0"/>
          </a:p>
          <a:p>
            <a:pPr marL="0" indent="0">
              <a:buFontTx/>
              <a:buNone/>
            </a:pPr>
            <a:r>
              <a:rPr lang="en-US" dirty="0"/>
              <a:t>In the case of MDE, the process took approximately 9 months from start to finish.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07914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If you would like more detailed information about how to develop a technical assistance repository for an SEA, contact the Great Lakes Comprehensive Center. Information is listed on the slide. Thank you for your time.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54958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12802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1959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9743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465779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25"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27"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a:t>Click to edit Master title style</a:t>
            </a:r>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76E9-F726-41C3-9AF7-4690B9BE1C43}"/>
              </a:ext>
            </a:extLst>
          </p:cNvPr>
          <p:cNvSpPr>
            <a:spLocks noGrp="1"/>
          </p:cNvSpPr>
          <p:nvPr>
            <p:ph type="title"/>
          </p:nvPr>
        </p:nvSpPr>
        <p:spPr/>
        <p:txBody>
          <a:bodyPr/>
          <a:lstStyle/>
          <a:p>
            <a:r>
              <a:rPr lang="en-US" dirty="0"/>
              <a:t>Building a Technical Assistance Repository</a:t>
            </a:r>
            <a:br>
              <a:rPr lang="en-US" dirty="0"/>
            </a:br>
            <a:endParaRPr lang="en-US" sz="2400" dirty="0"/>
          </a:p>
        </p:txBody>
      </p:sp>
      <p:sp>
        <p:nvSpPr>
          <p:cNvPr id="3" name="Text Placeholder 2">
            <a:extLst>
              <a:ext uri="{FF2B5EF4-FFF2-40B4-BE49-F238E27FC236}">
                <a16:creationId xmlns:a16="http://schemas.microsoft.com/office/drawing/2014/main" id="{5480EBB2-1625-4784-A7D4-9267FB42B4DF}"/>
              </a:ext>
            </a:extLst>
          </p:cNvPr>
          <p:cNvSpPr>
            <a:spLocks noGrp="1"/>
          </p:cNvSpPr>
          <p:nvPr>
            <p:ph type="body" sz="quarter" idx="12"/>
          </p:nvPr>
        </p:nvSpPr>
        <p:spPr/>
        <p:txBody>
          <a:bodyPr/>
          <a:lstStyle/>
          <a:p>
            <a:endParaRPr lang="en-US" dirty="0"/>
          </a:p>
        </p:txBody>
      </p:sp>
      <p:pic>
        <p:nvPicPr>
          <p:cNvPr id="4" name="966F9188">
            <a:hlinkClick r:id="" action="ppaction://media"/>
            <a:extLst>
              <a:ext uri="{FF2B5EF4-FFF2-40B4-BE49-F238E27FC236}">
                <a16:creationId xmlns:a16="http://schemas.microsoft.com/office/drawing/2014/main" id="{51FDC88A-DA9D-4447-88E5-BB6198D0B6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274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3C803-BBBE-4BBD-BD21-127004888BCC}"/>
              </a:ext>
            </a:extLst>
          </p:cNvPr>
          <p:cNvSpPr>
            <a:spLocks noGrp="1"/>
          </p:cNvSpPr>
          <p:nvPr>
            <p:ph idx="1"/>
          </p:nvPr>
        </p:nvSpPr>
        <p:spPr/>
        <p:txBody>
          <a:bodyPr/>
          <a:lstStyle/>
          <a:p>
            <a:r>
              <a:rPr lang="en-US" dirty="0"/>
              <a:t>An electronic storage place for detailed information about technical assistance projects </a:t>
            </a:r>
          </a:p>
        </p:txBody>
      </p:sp>
      <p:sp>
        <p:nvSpPr>
          <p:cNvPr id="9219" name="Title 1"/>
          <p:cNvSpPr>
            <a:spLocks noGrp="1"/>
          </p:cNvSpPr>
          <p:nvPr>
            <p:ph type="title"/>
          </p:nvPr>
        </p:nvSpPr>
        <p:spPr/>
        <p:txBody>
          <a:bodyPr/>
          <a:lstStyle/>
          <a:p>
            <a:r>
              <a:rPr lang="en-US" dirty="0"/>
              <a:t>What Is a Technical Assistance Repository?</a:t>
            </a:r>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2</a:t>
            </a:fld>
            <a:endParaRPr lang="en-US" dirty="0"/>
          </a:p>
        </p:txBody>
      </p:sp>
      <p:pic>
        <p:nvPicPr>
          <p:cNvPr id="4" name="5B6753FA">
            <a:hlinkClick r:id="" action="ppaction://media"/>
            <a:extLst>
              <a:ext uri="{FF2B5EF4-FFF2-40B4-BE49-F238E27FC236}">
                <a16:creationId xmlns:a16="http://schemas.microsoft.com/office/drawing/2014/main" id="{7931817B-8575-463B-9163-A8EA7FB2A6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1416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0590F-8A0A-4A78-801B-FBF7F2BABD4D}"/>
              </a:ext>
            </a:extLst>
          </p:cNvPr>
          <p:cNvSpPr>
            <a:spLocks noGrp="1"/>
          </p:cNvSpPr>
          <p:nvPr>
            <p:ph idx="1"/>
          </p:nvPr>
        </p:nvSpPr>
        <p:spPr/>
        <p:txBody>
          <a:bodyPr/>
          <a:lstStyle/>
          <a:p>
            <a:r>
              <a:rPr lang="en-US" dirty="0"/>
              <a:t>Organized list of all projects with their alignment to the SEA strategic plan</a:t>
            </a:r>
          </a:p>
          <a:p>
            <a:r>
              <a:rPr lang="en-US" dirty="0"/>
              <a:t>Quick glance comparison of projects</a:t>
            </a:r>
          </a:p>
          <a:p>
            <a:r>
              <a:rPr lang="en-US" dirty="0"/>
              <a:t>Snapshot of the support being offered to the SEA</a:t>
            </a:r>
          </a:p>
          <a:p>
            <a:r>
              <a:rPr lang="en-US" dirty="0"/>
              <a:t>Details about technical assistance projects</a:t>
            </a:r>
          </a:p>
          <a:p>
            <a:endParaRPr lang="en-US" dirty="0"/>
          </a:p>
        </p:txBody>
      </p:sp>
      <p:sp>
        <p:nvSpPr>
          <p:cNvPr id="3" name="Title 2">
            <a:extLst>
              <a:ext uri="{FF2B5EF4-FFF2-40B4-BE49-F238E27FC236}">
                <a16:creationId xmlns:a16="http://schemas.microsoft.com/office/drawing/2014/main" id="{4940A642-DCB6-40B1-BAFC-492CD73B3DA5}"/>
              </a:ext>
            </a:extLst>
          </p:cNvPr>
          <p:cNvSpPr>
            <a:spLocks noGrp="1"/>
          </p:cNvSpPr>
          <p:nvPr>
            <p:ph type="title"/>
          </p:nvPr>
        </p:nvSpPr>
        <p:spPr/>
        <p:txBody>
          <a:bodyPr/>
          <a:lstStyle/>
          <a:p>
            <a:r>
              <a:rPr lang="en-US" dirty="0"/>
              <a:t>What Are the Benefits of Developing a Technical Assistance Repository?</a:t>
            </a:r>
          </a:p>
        </p:txBody>
      </p:sp>
      <p:sp>
        <p:nvSpPr>
          <p:cNvPr id="4" name="Slide Number Placeholder 3">
            <a:extLst>
              <a:ext uri="{FF2B5EF4-FFF2-40B4-BE49-F238E27FC236}">
                <a16:creationId xmlns:a16="http://schemas.microsoft.com/office/drawing/2014/main" id="{5E5C9B85-EF22-4A01-81D7-CBBB2A293E84}"/>
              </a:ext>
            </a:extLst>
          </p:cNvPr>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3</a:t>
            </a:fld>
            <a:endParaRPr lang="en-US" dirty="0"/>
          </a:p>
        </p:txBody>
      </p:sp>
      <p:pic>
        <p:nvPicPr>
          <p:cNvPr id="5" name="0A98CABC">
            <a:hlinkClick r:id="" action="ppaction://media"/>
            <a:extLst>
              <a:ext uri="{FF2B5EF4-FFF2-40B4-BE49-F238E27FC236}">
                <a16:creationId xmlns:a16="http://schemas.microsoft.com/office/drawing/2014/main" id="{27E3BA08-5E70-4C45-A31A-7A250A4B39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13604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7345E-FB95-45B1-B336-106198DC9227}"/>
              </a:ext>
            </a:extLst>
          </p:cNvPr>
          <p:cNvSpPr>
            <a:spLocks noGrp="1"/>
          </p:cNvSpPr>
          <p:nvPr>
            <p:ph idx="1"/>
          </p:nvPr>
        </p:nvSpPr>
        <p:spPr/>
        <p:txBody>
          <a:bodyPr/>
          <a:lstStyle/>
          <a:p>
            <a:pPr marL="0" indent="0">
              <a:buNone/>
            </a:pPr>
            <a:r>
              <a:rPr lang="en-US" dirty="0"/>
              <a:t>Usage will be determined by the SEA. Examples include the following:</a:t>
            </a:r>
          </a:p>
          <a:p>
            <a:pPr lvl="1">
              <a:buFont typeface="Wingdings" panose="05000000000000000000" pitchFamily="2" charset="2"/>
              <a:buChar char="§"/>
            </a:pPr>
            <a:r>
              <a:rPr lang="en-US" sz="2400" dirty="0"/>
              <a:t>SEA leadership</a:t>
            </a:r>
          </a:p>
          <a:p>
            <a:pPr lvl="1">
              <a:buFont typeface="Wingdings" panose="05000000000000000000" pitchFamily="2" charset="2"/>
              <a:buChar char="§"/>
            </a:pPr>
            <a:r>
              <a:rPr lang="en-US" sz="2400" dirty="0"/>
              <a:t>SEA directors</a:t>
            </a:r>
          </a:p>
          <a:p>
            <a:pPr lvl="1">
              <a:buFont typeface="Wingdings" panose="05000000000000000000" pitchFamily="2" charset="2"/>
              <a:buChar char="§"/>
            </a:pPr>
            <a:r>
              <a:rPr lang="en-US" sz="2400" dirty="0"/>
              <a:t>SEA staff</a:t>
            </a:r>
          </a:p>
          <a:p>
            <a:pPr marL="0" indent="0">
              <a:buNone/>
            </a:pPr>
            <a:endParaRPr lang="en-US" dirty="0"/>
          </a:p>
          <a:p>
            <a:endParaRPr lang="en-US" dirty="0"/>
          </a:p>
        </p:txBody>
      </p:sp>
      <p:sp>
        <p:nvSpPr>
          <p:cNvPr id="3" name="Title 2">
            <a:extLst>
              <a:ext uri="{FF2B5EF4-FFF2-40B4-BE49-F238E27FC236}">
                <a16:creationId xmlns:a16="http://schemas.microsoft.com/office/drawing/2014/main" id="{0B270194-C371-4652-BB9F-7C4C60F72BFA}"/>
              </a:ext>
            </a:extLst>
          </p:cNvPr>
          <p:cNvSpPr>
            <a:spLocks noGrp="1"/>
          </p:cNvSpPr>
          <p:nvPr>
            <p:ph type="title"/>
          </p:nvPr>
        </p:nvSpPr>
        <p:spPr/>
        <p:txBody>
          <a:bodyPr/>
          <a:lstStyle/>
          <a:p>
            <a:r>
              <a:rPr lang="en-US" dirty="0"/>
              <a:t>Who Will Use a Technical Assistance Repository?</a:t>
            </a:r>
          </a:p>
        </p:txBody>
      </p:sp>
      <p:sp>
        <p:nvSpPr>
          <p:cNvPr id="4" name="Slide Number Placeholder 3">
            <a:extLst>
              <a:ext uri="{FF2B5EF4-FFF2-40B4-BE49-F238E27FC236}">
                <a16:creationId xmlns:a16="http://schemas.microsoft.com/office/drawing/2014/main" id="{682E7E52-F494-40EE-BB23-BB241FB35A48}"/>
              </a:ext>
            </a:extLst>
          </p:cNvPr>
          <p:cNvSpPr>
            <a:spLocks noGrp="1"/>
          </p:cNvSpPr>
          <p:nvPr>
            <p:ph type="sldNum" sz="quarter" idx="10"/>
          </p:nvPr>
        </p:nvSpPr>
        <p:spPr/>
        <p:txBody>
          <a:bodyPr/>
          <a:lstStyle/>
          <a:p>
            <a:pPr algn="r"/>
            <a:fld id="{F3477EC8-074D-41C4-94AE-E9EA7CEEA348}" type="slidenum">
              <a:rPr lang="en-US" smtClean="0"/>
              <a:pPr algn="r"/>
              <a:t>4</a:t>
            </a:fld>
            <a:endParaRPr lang="en-US" dirty="0"/>
          </a:p>
        </p:txBody>
      </p:sp>
      <p:pic>
        <p:nvPicPr>
          <p:cNvPr id="5" name="4F0B37EC">
            <a:hlinkClick r:id="" action="ppaction://media"/>
            <a:extLst>
              <a:ext uri="{FF2B5EF4-FFF2-40B4-BE49-F238E27FC236}">
                <a16:creationId xmlns:a16="http://schemas.microsoft.com/office/drawing/2014/main" id="{DE609070-11F3-4EF3-BFC4-1ED6B20F42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32495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064DF6-E9F4-4D60-A450-060BBF3874A8}"/>
              </a:ext>
            </a:extLst>
          </p:cNvPr>
          <p:cNvSpPr>
            <a:spLocks noGrp="1"/>
          </p:cNvSpPr>
          <p:nvPr>
            <p:ph idx="1"/>
          </p:nvPr>
        </p:nvSpPr>
        <p:spPr/>
        <p:txBody>
          <a:bodyPr/>
          <a:lstStyle/>
          <a:p>
            <a:r>
              <a:rPr lang="en-US" dirty="0"/>
              <a:t>SEA leadership</a:t>
            </a:r>
          </a:p>
          <a:p>
            <a:r>
              <a:rPr lang="en-US" dirty="0"/>
              <a:t>SEA office directors</a:t>
            </a:r>
          </a:p>
          <a:p>
            <a:r>
              <a:rPr lang="en-US" dirty="0"/>
              <a:t>SEA staff</a:t>
            </a:r>
          </a:p>
          <a:p>
            <a:r>
              <a:rPr lang="en-US" dirty="0"/>
              <a:t>SEA information technology services</a:t>
            </a:r>
          </a:p>
          <a:p>
            <a:r>
              <a:rPr lang="en-US" dirty="0"/>
              <a:t>Comprehensive center leadership</a:t>
            </a:r>
          </a:p>
          <a:p>
            <a:r>
              <a:rPr lang="en-US" dirty="0"/>
              <a:t>Other contractors as needed</a:t>
            </a:r>
          </a:p>
        </p:txBody>
      </p:sp>
      <p:sp>
        <p:nvSpPr>
          <p:cNvPr id="3" name="Title 2">
            <a:extLst>
              <a:ext uri="{FF2B5EF4-FFF2-40B4-BE49-F238E27FC236}">
                <a16:creationId xmlns:a16="http://schemas.microsoft.com/office/drawing/2014/main" id="{A9D1D632-DB27-44A3-B5A1-99FA656CCEEF}"/>
              </a:ext>
            </a:extLst>
          </p:cNvPr>
          <p:cNvSpPr>
            <a:spLocks noGrp="1"/>
          </p:cNvSpPr>
          <p:nvPr>
            <p:ph type="title"/>
          </p:nvPr>
        </p:nvSpPr>
        <p:spPr/>
        <p:txBody>
          <a:bodyPr/>
          <a:lstStyle/>
          <a:p>
            <a:r>
              <a:rPr lang="en-US" dirty="0"/>
              <a:t>Who Should Be Involved in the Development Process?</a:t>
            </a:r>
          </a:p>
        </p:txBody>
      </p:sp>
      <p:sp>
        <p:nvSpPr>
          <p:cNvPr id="4" name="Slide Number Placeholder 3">
            <a:extLst>
              <a:ext uri="{FF2B5EF4-FFF2-40B4-BE49-F238E27FC236}">
                <a16:creationId xmlns:a16="http://schemas.microsoft.com/office/drawing/2014/main" id="{5448A1D0-DD34-488F-8F40-DBA62376AA00}"/>
              </a:ext>
            </a:extLst>
          </p:cNvPr>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5</a:t>
            </a:fld>
            <a:endParaRPr lang="en-US" dirty="0"/>
          </a:p>
        </p:txBody>
      </p:sp>
      <p:pic>
        <p:nvPicPr>
          <p:cNvPr id="2" name="1716A3DE">
            <a:hlinkClick r:id="" action="ppaction://media"/>
            <a:extLst>
              <a:ext uri="{FF2B5EF4-FFF2-40B4-BE49-F238E27FC236}">
                <a16:creationId xmlns:a16="http://schemas.microsoft.com/office/drawing/2014/main" id="{1F2F3667-1066-4B60-A1AC-ACB631687B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9794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22034-311B-4A38-A5EC-BF817D54B074}"/>
              </a:ext>
            </a:extLst>
          </p:cNvPr>
          <p:cNvSpPr>
            <a:spLocks noGrp="1"/>
          </p:cNvSpPr>
          <p:nvPr>
            <p:ph idx="1"/>
          </p:nvPr>
        </p:nvSpPr>
        <p:spPr/>
        <p:txBody>
          <a:bodyPr/>
          <a:lstStyle/>
          <a:p>
            <a:pPr marL="0" indent="0">
              <a:buNone/>
            </a:pPr>
            <a:r>
              <a:rPr lang="en-US" dirty="0"/>
              <a:t>The Michigan Department of Education, in collaboration with the Great Lakes Comprehensive Center, developed an online technical assistance repository on its SharePoint site. The repository includes the following information:</a:t>
            </a:r>
          </a:p>
          <a:p>
            <a:pPr marL="342900" indent="-342900">
              <a:buFont typeface="Wingdings" panose="05000000000000000000" pitchFamily="2" charset="2"/>
              <a:buChar char="§"/>
            </a:pPr>
            <a:r>
              <a:rPr lang="en-US" dirty="0"/>
              <a:t>A list of all technical assistance projects</a:t>
            </a:r>
          </a:p>
          <a:p>
            <a:pPr marL="342900" indent="-342900">
              <a:buFont typeface="Wingdings" panose="05000000000000000000" pitchFamily="2" charset="2"/>
              <a:buChar char="§"/>
            </a:pPr>
            <a:r>
              <a:rPr lang="en-US" dirty="0"/>
              <a:t>Information about project goals, timelines, and updates</a:t>
            </a:r>
          </a:p>
          <a:p>
            <a:pPr marL="342900" indent="-342900">
              <a:buFont typeface="Wingdings" panose="05000000000000000000" pitchFamily="2" charset="2"/>
              <a:buChar char="§"/>
            </a:pPr>
            <a:r>
              <a:rPr lang="en-US" dirty="0"/>
              <a:t>SEA and technical assistance center project leads and their contact information </a:t>
            </a:r>
          </a:p>
          <a:p>
            <a:pPr marL="0" indent="0">
              <a:buNone/>
            </a:pPr>
            <a:endParaRPr lang="en-US" dirty="0"/>
          </a:p>
        </p:txBody>
      </p:sp>
      <p:sp>
        <p:nvSpPr>
          <p:cNvPr id="3" name="Title 2">
            <a:extLst>
              <a:ext uri="{FF2B5EF4-FFF2-40B4-BE49-F238E27FC236}">
                <a16:creationId xmlns:a16="http://schemas.microsoft.com/office/drawing/2014/main" id="{7642E8FD-BFEC-4222-8FF1-72E201767F5A}"/>
              </a:ext>
            </a:extLst>
          </p:cNvPr>
          <p:cNvSpPr>
            <a:spLocks noGrp="1"/>
          </p:cNvSpPr>
          <p:nvPr>
            <p:ph type="title"/>
          </p:nvPr>
        </p:nvSpPr>
        <p:spPr/>
        <p:txBody>
          <a:bodyPr/>
          <a:lstStyle/>
          <a:p>
            <a:r>
              <a:rPr lang="en-US" dirty="0"/>
              <a:t>Case Study: Michigan Department of Education</a:t>
            </a:r>
          </a:p>
        </p:txBody>
      </p:sp>
      <p:sp>
        <p:nvSpPr>
          <p:cNvPr id="4" name="Slide Number Placeholder 3">
            <a:extLst>
              <a:ext uri="{FF2B5EF4-FFF2-40B4-BE49-F238E27FC236}">
                <a16:creationId xmlns:a16="http://schemas.microsoft.com/office/drawing/2014/main" id="{FA066451-321C-4420-93CB-286BB00A1EB2}"/>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pic>
        <p:nvPicPr>
          <p:cNvPr id="5" name="917EDF19">
            <a:hlinkClick r:id="" action="ppaction://media"/>
            <a:extLst>
              <a:ext uri="{FF2B5EF4-FFF2-40B4-BE49-F238E27FC236}">
                <a16:creationId xmlns:a16="http://schemas.microsoft.com/office/drawing/2014/main" id="{CCA8119A-271E-4AA8-BD7C-B4F1B9B43A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31117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EC961E-FD16-49A3-9296-191370832B4C}"/>
              </a:ext>
            </a:extLst>
          </p:cNvPr>
          <p:cNvSpPr>
            <a:spLocks noGrp="1"/>
          </p:cNvSpPr>
          <p:nvPr>
            <p:ph idx="1"/>
          </p:nvPr>
        </p:nvSpPr>
        <p:spPr/>
        <p:txBody>
          <a:bodyPr/>
          <a:lstStyle/>
          <a:p>
            <a:r>
              <a:rPr lang="en-US" dirty="0"/>
              <a:t>Conduct a needs assessment.</a:t>
            </a:r>
          </a:p>
          <a:p>
            <a:r>
              <a:rPr lang="en-US" dirty="0"/>
              <a:t>Create a team. </a:t>
            </a:r>
          </a:p>
          <a:p>
            <a:r>
              <a:rPr lang="en-US" dirty="0"/>
              <a:t>Determine what information would be included in a repository.</a:t>
            </a:r>
          </a:p>
          <a:p>
            <a:r>
              <a:rPr lang="en-US" dirty="0"/>
              <a:t>Determine the appropriate platform for the repository.</a:t>
            </a:r>
          </a:p>
          <a:p>
            <a:r>
              <a:rPr lang="en-US" dirty="0"/>
              <a:t>Develop the repository.</a:t>
            </a:r>
          </a:p>
          <a:p>
            <a:r>
              <a:rPr lang="en-US" dirty="0"/>
              <a:t>Populate the repository.</a:t>
            </a:r>
          </a:p>
        </p:txBody>
      </p:sp>
      <p:sp>
        <p:nvSpPr>
          <p:cNvPr id="3" name="Title 2">
            <a:extLst>
              <a:ext uri="{FF2B5EF4-FFF2-40B4-BE49-F238E27FC236}">
                <a16:creationId xmlns:a16="http://schemas.microsoft.com/office/drawing/2014/main" id="{C4627CB9-ECA7-4265-850C-88267118E294}"/>
              </a:ext>
            </a:extLst>
          </p:cNvPr>
          <p:cNvSpPr>
            <a:spLocks noGrp="1"/>
          </p:cNvSpPr>
          <p:nvPr>
            <p:ph type="title"/>
          </p:nvPr>
        </p:nvSpPr>
        <p:spPr/>
        <p:txBody>
          <a:bodyPr>
            <a:normAutofit fontScale="90000"/>
          </a:bodyPr>
          <a:lstStyle/>
          <a:p>
            <a:r>
              <a:rPr lang="en-US" dirty="0"/>
              <a:t>What Steps Are Involved in Developing a Technical Assistance Repository?</a:t>
            </a:r>
          </a:p>
        </p:txBody>
      </p:sp>
      <p:sp>
        <p:nvSpPr>
          <p:cNvPr id="4" name="Slide Number Placeholder 3">
            <a:extLst>
              <a:ext uri="{FF2B5EF4-FFF2-40B4-BE49-F238E27FC236}">
                <a16:creationId xmlns:a16="http://schemas.microsoft.com/office/drawing/2014/main" id="{7DE0E051-C23D-4742-9707-7A787CB903DA}"/>
              </a:ext>
            </a:extLst>
          </p:cNvPr>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7</a:t>
            </a:fld>
            <a:endParaRPr lang="en-US" dirty="0"/>
          </a:p>
        </p:txBody>
      </p:sp>
      <p:pic>
        <p:nvPicPr>
          <p:cNvPr id="2" name="7859B468">
            <a:hlinkClick r:id="" action="ppaction://media"/>
            <a:extLst>
              <a:ext uri="{FF2B5EF4-FFF2-40B4-BE49-F238E27FC236}">
                <a16:creationId xmlns:a16="http://schemas.microsoft.com/office/drawing/2014/main" id="{0F8CE5C4-07D9-4A31-B423-4DAB1A6AE1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19588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E7E9A6-6B0E-4FC9-BC63-C96F442E6085}"/>
              </a:ext>
            </a:extLst>
          </p:cNvPr>
          <p:cNvSpPr>
            <a:spLocks noGrp="1"/>
          </p:cNvSpPr>
          <p:nvPr>
            <p:ph type="body" sz="quarter" idx="10"/>
          </p:nvPr>
        </p:nvSpPr>
        <p:spPr/>
        <p:txBody>
          <a:bodyPr/>
          <a:lstStyle/>
          <a:p>
            <a:r>
              <a:rPr lang="en-US" dirty="0"/>
              <a:t>Great Lakes Comprehensive Center</a:t>
            </a:r>
          </a:p>
          <a:p>
            <a:pPr lvl="0"/>
            <a:r>
              <a:rPr lang="en-US" dirty="0"/>
              <a:t>1120 East Diehl Road, Suite 200 </a:t>
            </a:r>
          </a:p>
          <a:p>
            <a:pPr lvl="0"/>
            <a:r>
              <a:rPr lang="en-US" dirty="0"/>
              <a:t>Naperville, IL 60563-1486</a:t>
            </a:r>
          </a:p>
          <a:p>
            <a:pPr lvl="0"/>
            <a:r>
              <a:rPr lang="en-US" dirty="0"/>
              <a:t>800-356-2735 or 630-649-6500</a:t>
            </a:r>
          </a:p>
          <a:p>
            <a:pPr lvl="0"/>
            <a:r>
              <a:rPr lang="en-US" dirty="0"/>
              <a:t>www.greatlakes-cc.org</a:t>
            </a:r>
          </a:p>
          <a:p>
            <a:pPr lvl="0"/>
            <a:endParaRPr lang="en-US" dirty="0"/>
          </a:p>
          <a:p>
            <a:pPr lvl="0"/>
            <a:r>
              <a:rPr lang="en-US" dirty="0"/>
              <a:t>1000 Thomas Jefferson Street NW</a:t>
            </a:r>
          </a:p>
          <a:p>
            <a:pPr lvl="0"/>
            <a:r>
              <a:rPr lang="en-US" dirty="0"/>
              <a:t>Washington, DC 20007-3835</a:t>
            </a:r>
          </a:p>
          <a:p>
            <a:pPr lvl="0"/>
            <a:r>
              <a:rPr lang="en-US" dirty="0"/>
              <a:t>202-403-5000 (general information) </a:t>
            </a:r>
          </a:p>
          <a:p>
            <a:pPr lvl="0"/>
            <a:r>
              <a:rPr lang="en-US" dirty="0"/>
              <a:t>www.air.org</a:t>
            </a:r>
          </a:p>
          <a:p>
            <a:endParaRPr lang="en-US" dirty="0"/>
          </a:p>
        </p:txBody>
      </p:sp>
      <p:sp>
        <p:nvSpPr>
          <p:cNvPr id="4" name="Slide Number Placeholder 3">
            <a:extLst>
              <a:ext uri="{FF2B5EF4-FFF2-40B4-BE49-F238E27FC236}">
                <a16:creationId xmlns:a16="http://schemas.microsoft.com/office/drawing/2014/main" id="{1DC4463A-62CD-48D2-BA3B-8B2356E8FE7A}"/>
              </a:ext>
            </a:extLst>
          </p:cNvPr>
          <p:cNvSpPr>
            <a:spLocks noGrp="1"/>
          </p:cNvSpPr>
          <p:nvPr>
            <p:ph type="sldNum" sz="quarter" idx="11"/>
          </p:nvPr>
        </p:nvSpPr>
        <p:spPr/>
        <p:txBody>
          <a:bodyPr/>
          <a:lstStyle/>
          <a:p>
            <a:pPr algn="r"/>
            <a:fld id="{F3477EC8-074D-41C4-94AE-E9EA7CEEA348}" type="slidenum">
              <a:rPr lang="en-US" smtClean="0"/>
              <a:pPr algn="r"/>
              <a:t>8</a:t>
            </a:fld>
            <a:endParaRPr lang="en-US" dirty="0"/>
          </a:p>
        </p:txBody>
      </p:sp>
      <p:pic>
        <p:nvPicPr>
          <p:cNvPr id="2" name="875D16AD">
            <a:hlinkClick r:id="" action="ppaction://media"/>
            <a:extLst>
              <a:ext uri="{FF2B5EF4-FFF2-40B4-BE49-F238E27FC236}">
                <a16:creationId xmlns:a16="http://schemas.microsoft.com/office/drawing/2014/main" id="{AC3FCD8C-9615-4A2F-A4A1-5079AC7082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32282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TL_PowerPoint_Template_02-04-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6a44d00f-12d8-4625-9d23-7790e8b8f83b">Great Lakes Comprehensive Center</Description0>
    <Category xmlns="6a44d00f-12d8-4625-9d23-7790e8b8f83b">EDu</Category>
    <TaxKeywordTaxHTField xmlns="9714abc1-815c-4960-b75e-546bf8732ca3">
      <Terms xmlns="http://schemas.microsoft.com/office/infopath/2007/PartnerControls"/>
    </TaxKeywordTaxHTField>
    <TaxCatchAll xmlns="1709d302-aa1c-49f7-a43d-f13e34b813d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75848-9081-48EE-A2B3-560EFA53D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8DE03-1B1E-4BB3-BFB8-1FE8E8D90566}">
  <ds:schemaRefs>
    <ds:schemaRef ds:uri="http://schemas.microsoft.com/office/2006/metadata/properties"/>
    <ds:schemaRef ds:uri="http://purl.org/dc/terms/"/>
    <ds:schemaRef ds:uri="9714abc1-815c-4960-b75e-546bf8732ca3"/>
    <ds:schemaRef ds:uri="http://www.w3.org/XML/1998/namespace"/>
    <ds:schemaRef ds:uri="http://schemas.microsoft.com/office/2006/documentManagement/types"/>
    <ds:schemaRef ds:uri="http://schemas.openxmlformats.org/package/2006/metadata/core-properties"/>
    <ds:schemaRef ds:uri="1709d302-aa1c-49f7-a43d-f13e34b813dc"/>
    <ds:schemaRef ds:uri="http://purl.org/dc/elements/1.1/"/>
    <ds:schemaRef ds:uri="http://schemas.microsoft.com/office/infopath/2007/PartnerControls"/>
    <ds:schemaRef ds:uri="6a44d00f-12d8-4625-9d23-7790e8b8f83b"/>
    <ds:schemaRef ds:uri="http://purl.org/dc/dcmitype/"/>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31836</TotalTime>
  <Words>1154</Words>
  <Application>Microsoft Office PowerPoint</Application>
  <PresentationFormat>On-screen Show (4:3)</PresentationFormat>
  <Paragraphs>83</Paragraphs>
  <Slides>8</Slides>
  <Notes>8</Notes>
  <HiddenSlides>0</HiddenSlides>
  <MMClips>8</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Arial</vt:lpstr>
      <vt:lpstr>Arial Narrow</vt:lpstr>
      <vt:lpstr>Courier New</vt:lpstr>
      <vt:lpstr>Franklin Gothic Book</vt:lpstr>
      <vt:lpstr>Franklin Gothic Demi</vt:lpstr>
      <vt:lpstr>FranklinGothic</vt:lpstr>
      <vt:lpstr>ITC Franklin Gothic Std Bk Cd</vt:lpstr>
      <vt:lpstr>Wingdings</vt:lpstr>
      <vt:lpstr>GTL_PowerPoint_Template_02-04-13</vt:lpstr>
      <vt:lpstr>Divider Master</vt:lpstr>
      <vt:lpstr>Basic</vt:lpstr>
      <vt:lpstr>Contact</vt:lpstr>
      <vt:lpstr>Org Chart</vt:lpstr>
      <vt:lpstr>Building a Technical Assistance Repository </vt:lpstr>
      <vt:lpstr>What Is a Technical Assistance Repository?</vt:lpstr>
      <vt:lpstr>What Are the Benefits of Developing a Technical Assistance Repository?</vt:lpstr>
      <vt:lpstr>Who Will Use a Technical Assistance Repository?</vt:lpstr>
      <vt:lpstr>Who Should Be Involved in the Development Process?</vt:lpstr>
      <vt:lpstr>Case Study: Michigan Department of Education</vt:lpstr>
      <vt:lpstr>What Steps Are Involved in Developing a Technical Assistance Repository?</vt:lpstr>
      <vt:lpstr>PowerPoint Presentation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Linda Pady</dc:creator>
  <cp:lastModifiedBy>Bogle, Lara</cp:lastModifiedBy>
  <cp:revision>190</cp:revision>
  <cp:lastPrinted>2013-01-03T18:38:02Z</cp:lastPrinted>
  <dcterms:created xsi:type="dcterms:W3CDTF">2013-01-24T22:26:00Z</dcterms:created>
  <dcterms:modified xsi:type="dcterms:W3CDTF">2019-11-05T14:38:21Z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y fmtid="{D5CDD505-2E9C-101B-9397-08002B2CF9AE}" pid="3" name="_dlc_DocIdItemGuid">
    <vt:lpwstr>88753f54-1d79-4b0d-8e3d-5cbdd0b3c7ee</vt:lpwstr>
  </property>
  <property fmtid="{D5CDD505-2E9C-101B-9397-08002B2CF9AE}" pid="4" name="Order">
    <vt:r8>14400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